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64" r:id="rId3"/>
    <p:sldId id="265" r:id="rId4"/>
    <p:sldId id="269" r:id="rId5"/>
    <p:sldId id="271" r:id="rId6"/>
    <p:sldId id="289" r:id="rId7"/>
    <p:sldId id="268" r:id="rId8"/>
    <p:sldId id="295" r:id="rId9"/>
    <p:sldId id="290" r:id="rId10"/>
    <p:sldId id="291" r:id="rId11"/>
    <p:sldId id="293" r:id="rId12"/>
    <p:sldId id="292" r:id="rId13"/>
    <p:sldId id="296" r:id="rId14"/>
    <p:sldId id="297" r:id="rId15"/>
    <p:sldId id="257" r:id="rId16"/>
    <p:sldId id="294" r:id="rId17"/>
    <p:sldId id="258" r:id="rId18"/>
    <p:sldId id="259" r:id="rId19"/>
    <p:sldId id="260" r:id="rId20"/>
    <p:sldId id="261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3"/>
    <p:restoredTop sz="94800"/>
  </p:normalViewPr>
  <p:slideViewPr>
    <p:cSldViewPr snapToGrid="0">
      <p:cViewPr varScale="1">
        <p:scale>
          <a:sx n="124" d="100"/>
          <a:sy n="124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1E1324-9216-FC48-8BF4-90214A368A7F}" type="doc">
      <dgm:prSet loTypeId="urn:microsoft.com/office/officeart/2005/8/layout/chevro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45AF63AD-6EC7-884A-AB4A-19D9958DA450}">
      <dgm:prSet phldrT="[Text]"/>
      <dgm:spPr/>
      <dgm:t>
        <a:bodyPr/>
        <a:lstStyle/>
        <a:p>
          <a:endParaRPr lang="en-GB" dirty="0"/>
        </a:p>
      </dgm:t>
    </dgm:pt>
    <dgm:pt modelId="{62D1DC6B-6D25-654C-B3E8-6C1C2A89AC47}" type="parTrans" cxnId="{ADF18A67-49B7-044F-A110-1D3ADF5E755A}">
      <dgm:prSet/>
      <dgm:spPr/>
      <dgm:t>
        <a:bodyPr/>
        <a:lstStyle/>
        <a:p>
          <a:endParaRPr lang="en-GB"/>
        </a:p>
      </dgm:t>
    </dgm:pt>
    <dgm:pt modelId="{EEB1B0C2-82AF-9242-AB9C-5398752204C0}" type="sibTrans" cxnId="{ADF18A67-49B7-044F-A110-1D3ADF5E755A}">
      <dgm:prSet/>
      <dgm:spPr/>
      <dgm:t>
        <a:bodyPr/>
        <a:lstStyle/>
        <a:p>
          <a:endParaRPr lang="en-GB"/>
        </a:p>
      </dgm:t>
    </dgm:pt>
    <dgm:pt modelId="{9C9C84F5-6F05-944E-8BAD-54D861828684}">
      <dgm:prSet phldrT="[Text]"/>
      <dgm:spPr/>
      <dgm:t>
        <a:bodyPr/>
        <a:lstStyle/>
        <a:p>
          <a:pPr>
            <a:buFont typeface="+mj-lt"/>
            <a:buNone/>
          </a:pP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characterise of influenza virus lineages and clades circulating in </a:t>
          </a:r>
          <a:r>
            <a:rPr lang="en-GB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South Africa, Zambia, Madagascar, Mauritius, Ghana, and Kenya using publicly available genomic data.</a:t>
          </a:r>
          <a:endParaRPr lang="en-GB" b="1" dirty="0"/>
        </a:p>
      </dgm:t>
    </dgm:pt>
    <dgm:pt modelId="{79F0E7BE-A2CB-3946-A82D-848BB669415A}" type="parTrans" cxnId="{3A74CCEE-7C28-CD41-91AA-1E781AC90F51}">
      <dgm:prSet/>
      <dgm:spPr/>
      <dgm:t>
        <a:bodyPr/>
        <a:lstStyle/>
        <a:p>
          <a:endParaRPr lang="en-GB"/>
        </a:p>
      </dgm:t>
    </dgm:pt>
    <dgm:pt modelId="{58642A80-2F79-4947-8EC3-560861085714}" type="sibTrans" cxnId="{3A74CCEE-7C28-CD41-91AA-1E781AC90F51}">
      <dgm:prSet/>
      <dgm:spPr/>
      <dgm:t>
        <a:bodyPr/>
        <a:lstStyle/>
        <a:p>
          <a:endParaRPr lang="en-GB"/>
        </a:p>
      </dgm:t>
    </dgm:pt>
    <dgm:pt modelId="{B1F6FFB7-829A-5741-A1E3-9F5AF2DC72EA}">
      <dgm:prSet phldrT="[Text]"/>
      <dgm:spPr/>
      <dgm:t>
        <a:bodyPr/>
        <a:lstStyle/>
        <a:p>
          <a:endParaRPr lang="en-GB" dirty="0"/>
        </a:p>
      </dgm:t>
    </dgm:pt>
    <dgm:pt modelId="{395E9047-1702-774D-91EA-A7E4A6589971}" type="parTrans" cxnId="{80A5C729-718A-DE4E-86D6-026EDF314F99}">
      <dgm:prSet/>
      <dgm:spPr/>
      <dgm:t>
        <a:bodyPr/>
        <a:lstStyle/>
        <a:p>
          <a:endParaRPr lang="en-GB"/>
        </a:p>
      </dgm:t>
    </dgm:pt>
    <dgm:pt modelId="{B0BDFBA3-5739-1649-906D-0C734E5422F4}" type="sibTrans" cxnId="{80A5C729-718A-DE4E-86D6-026EDF314F99}">
      <dgm:prSet/>
      <dgm:spPr/>
      <dgm:t>
        <a:bodyPr/>
        <a:lstStyle/>
        <a:p>
          <a:endParaRPr lang="en-GB"/>
        </a:p>
      </dgm:t>
    </dgm:pt>
    <dgm:pt modelId="{42BDBDFE-041B-8947-8E91-62687230DB6B}">
      <dgm:prSet phldrT="[Text]"/>
      <dgm:spPr/>
      <dgm:t>
        <a:bodyPr/>
        <a:lstStyle/>
        <a:p>
          <a:pPr>
            <a:buFont typeface="+mj-lt"/>
            <a:buNone/>
          </a:pP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evaluate the genetic diversity and phylogenetic relationships of influenza viruses in the region</a:t>
          </a:r>
          <a:endParaRPr lang="en-GB" dirty="0"/>
        </a:p>
      </dgm:t>
    </dgm:pt>
    <dgm:pt modelId="{3D5E7CB2-DED2-5543-AB04-6D19D3FACF49}" type="parTrans" cxnId="{725B47A3-A1C8-AC46-9B32-FCDBD749ED53}">
      <dgm:prSet/>
      <dgm:spPr/>
      <dgm:t>
        <a:bodyPr/>
        <a:lstStyle/>
        <a:p>
          <a:endParaRPr lang="en-GB"/>
        </a:p>
      </dgm:t>
    </dgm:pt>
    <dgm:pt modelId="{52D73BE9-BF6E-2341-875B-1B8D6B76CD10}" type="sibTrans" cxnId="{725B47A3-A1C8-AC46-9B32-FCDBD749ED53}">
      <dgm:prSet/>
      <dgm:spPr/>
      <dgm:t>
        <a:bodyPr/>
        <a:lstStyle/>
        <a:p>
          <a:endParaRPr lang="en-GB"/>
        </a:p>
      </dgm:t>
    </dgm:pt>
    <dgm:pt modelId="{F746D3A3-89EE-874F-B5D1-4125CCD51C9B}">
      <dgm:prSet phldrT="[Text]"/>
      <dgm:spPr/>
      <dgm:t>
        <a:bodyPr/>
        <a:lstStyle/>
        <a:p>
          <a:pPr>
            <a:buFont typeface="+mj-lt"/>
            <a:buNone/>
          </a:pPr>
          <a:endParaRPr lang="en-GB" dirty="0"/>
        </a:p>
      </dgm:t>
    </dgm:pt>
    <dgm:pt modelId="{1774F81F-1203-6D49-BFBF-1DF69E21E2E9}" type="parTrans" cxnId="{2B912DF7-F71C-B745-AE9D-D879271FC67C}">
      <dgm:prSet/>
      <dgm:spPr/>
      <dgm:t>
        <a:bodyPr/>
        <a:lstStyle/>
        <a:p>
          <a:endParaRPr lang="en-GB"/>
        </a:p>
      </dgm:t>
    </dgm:pt>
    <dgm:pt modelId="{ABA15F11-03D7-C44A-873B-FBDDCE3EA59B}" type="sibTrans" cxnId="{2B912DF7-F71C-B745-AE9D-D879271FC67C}">
      <dgm:prSet/>
      <dgm:spPr/>
      <dgm:t>
        <a:bodyPr/>
        <a:lstStyle/>
        <a:p>
          <a:endParaRPr lang="en-GB"/>
        </a:p>
      </dgm:t>
    </dgm:pt>
    <dgm:pt modelId="{01DBF75C-295D-D74D-B030-16E6FE8539B9}">
      <dgm:prSet phldrT="[Text]"/>
      <dgm:spPr/>
      <dgm:t>
        <a:bodyPr/>
        <a:lstStyle/>
        <a:p>
          <a:pPr>
            <a:buFont typeface="+mj-lt"/>
            <a:buNone/>
          </a:pP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Estimated the optimal number of sequences needed per country and per season to achieve sufficient detection power and lineage coverage</a:t>
          </a:r>
          <a:endParaRPr lang="en-GB" dirty="0"/>
        </a:p>
      </dgm:t>
    </dgm:pt>
    <dgm:pt modelId="{4F6C8BC0-0B3B-9246-A952-FCCD4CBAFB98}" type="parTrans" cxnId="{55E0B2BC-507E-B64F-9EED-B3E2B1A8229A}">
      <dgm:prSet/>
      <dgm:spPr/>
      <dgm:t>
        <a:bodyPr/>
        <a:lstStyle/>
        <a:p>
          <a:endParaRPr lang="en-GB"/>
        </a:p>
      </dgm:t>
    </dgm:pt>
    <dgm:pt modelId="{A5E530F0-7A91-BD44-A012-7B24A980C092}" type="sibTrans" cxnId="{55E0B2BC-507E-B64F-9EED-B3E2B1A8229A}">
      <dgm:prSet/>
      <dgm:spPr/>
      <dgm:t>
        <a:bodyPr/>
        <a:lstStyle/>
        <a:p>
          <a:endParaRPr lang="en-GB"/>
        </a:p>
      </dgm:t>
    </dgm:pt>
    <dgm:pt modelId="{A1B85746-B441-FD4D-8B0E-DA18F5A18553}" type="pres">
      <dgm:prSet presAssocID="{8F1E1324-9216-FC48-8BF4-90214A368A7F}" presName="linearFlow" presStyleCnt="0">
        <dgm:presLayoutVars>
          <dgm:dir/>
          <dgm:animLvl val="lvl"/>
          <dgm:resizeHandles val="exact"/>
        </dgm:presLayoutVars>
      </dgm:prSet>
      <dgm:spPr/>
    </dgm:pt>
    <dgm:pt modelId="{AB08E615-6784-9146-B5CB-2C916D14DA50}" type="pres">
      <dgm:prSet presAssocID="{45AF63AD-6EC7-884A-AB4A-19D9958DA450}" presName="composite" presStyleCnt="0"/>
      <dgm:spPr/>
    </dgm:pt>
    <dgm:pt modelId="{6F459DA3-FC80-3241-B9A4-61D5C08FC379}" type="pres">
      <dgm:prSet presAssocID="{45AF63AD-6EC7-884A-AB4A-19D9958DA45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6728A66-173A-FA48-899E-F29F08D873D2}" type="pres">
      <dgm:prSet presAssocID="{45AF63AD-6EC7-884A-AB4A-19D9958DA450}" presName="descendantText" presStyleLbl="alignAcc1" presStyleIdx="0" presStyleCnt="3">
        <dgm:presLayoutVars>
          <dgm:bulletEnabled val="1"/>
        </dgm:presLayoutVars>
      </dgm:prSet>
      <dgm:spPr/>
    </dgm:pt>
    <dgm:pt modelId="{0271CD27-4512-9844-B85A-DFF4C3442D97}" type="pres">
      <dgm:prSet presAssocID="{EEB1B0C2-82AF-9242-AB9C-5398752204C0}" presName="sp" presStyleCnt="0"/>
      <dgm:spPr/>
    </dgm:pt>
    <dgm:pt modelId="{BED8F8E1-258A-F341-8613-ACD02EA6B382}" type="pres">
      <dgm:prSet presAssocID="{B1F6FFB7-829A-5741-A1E3-9F5AF2DC72EA}" presName="composite" presStyleCnt="0"/>
      <dgm:spPr/>
    </dgm:pt>
    <dgm:pt modelId="{ABDE40F8-E499-4E48-A7A6-D37620DFD098}" type="pres">
      <dgm:prSet presAssocID="{B1F6FFB7-829A-5741-A1E3-9F5AF2DC72E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CC5560B-67E2-E342-BA14-F1CBC94E0523}" type="pres">
      <dgm:prSet presAssocID="{B1F6FFB7-829A-5741-A1E3-9F5AF2DC72EA}" presName="descendantText" presStyleLbl="alignAcc1" presStyleIdx="1" presStyleCnt="3">
        <dgm:presLayoutVars>
          <dgm:bulletEnabled val="1"/>
        </dgm:presLayoutVars>
      </dgm:prSet>
      <dgm:spPr/>
    </dgm:pt>
    <dgm:pt modelId="{744745EB-B5DF-A146-B190-110EB94B2FB0}" type="pres">
      <dgm:prSet presAssocID="{B0BDFBA3-5739-1649-906D-0C734E5422F4}" presName="sp" presStyleCnt="0"/>
      <dgm:spPr/>
    </dgm:pt>
    <dgm:pt modelId="{788D0781-F3E3-5A4F-916C-2DDC1442ADEB}" type="pres">
      <dgm:prSet presAssocID="{F746D3A3-89EE-874F-B5D1-4125CCD51C9B}" presName="composite" presStyleCnt="0"/>
      <dgm:spPr/>
    </dgm:pt>
    <dgm:pt modelId="{7396AB38-2986-4C4C-8D8B-9EB78ACDA7EB}" type="pres">
      <dgm:prSet presAssocID="{F746D3A3-89EE-874F-B5D1-4125CCD51C9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E8BC01B-D28B-3341-9613-DD83F39663BC}" type="pres">
      <dgm:prSet presAssocID="{F746D3A3-89EE-874F-B5D1-4125CCD51C9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0A5C729-718A-DE4E-86D6-026EDF314F99}" srcId="{8F1E1324-9216-FC48-8BF4-90214A368A7F}" destId="{B1F6FFB7-829A-5741-A1E3-9F5AF2DC72EA}" srcOrd="1" destOrd="0" parTransId="{395E9047-1702-774D-91EA-A7E4A6589971}" sibTransId="{B0BDFBA3-5739-1649-906D-0C734E5422F4}"/>
    <dgm:cxn modelId="{C9DFE946-3355-8647-A60C-281FB73F0D9E}" type="presOf" srcId="{01DBF75C-295D-D74D-B030-16E6FE8539B9}" destId="{2E8BC01B-D28B-3341-9613-DD83F39663BC}" srcOrd="0" destOrd="0" presId="urn:microsoft.com/office/officeart/2005/8/layout/chevron2"/>
    <dgm:cxn modelId="{BAE31048-F335-8A46-947E-AAE2450FE1AD}" type="presOf" srcId="{B1F6FFB7-829A-5741-A1E3-9F5AF2DC72EA}" destId="{ABDE40F8-E499-4E48-A7A6-D37620DFD098}" srcOrd="0" destOrd="0" presId="urn:microsoft.com/office/officeart/2005/8/layout/chevron2"/>
    <dgm:cxn modelId="{ADF18A67-49B7-044F-A110-1D3ADF5E755A}" srcId="{8F1E1324-9216-FC48-8BF4-90214A368A7F}" destId="{45AF63AD-6EC7-884A-AB4A-19D9958DA450}" srcOrd="0" destOrd="0" parTransId="{62D1DC6B-6D25-654C-B3E8-6C1C2A89AC47}" sibTransId="{EEB1B0C2-82AF-9242-AB9C-5398752204C0}"/>
    <dgm:cxn modelId="{B467A074-EAA1-694E-B0B4-52D15A5BE8F8}" type="presOf" srcId="{45AF63AD-6EC7-884A-AB4A-19D9958DA450}" destId="{6F459DA3-FC80-3241-B9A4-61D5C08FC379}" srcOrd="0" destOrd="0" presId="urn:microsoft.com/office/officeart/2005/8/layout/chevron2"/>
    <dgm:cxn modelId="{725B47A3-A1C8-AC46-9B32-FCDBD749ED53}" srcId="{B1F6FFB7-829A-5741-A1E3-9F5AF2DC72EA}" destId="{42BDBDFE-041B-8947-8E91-62687230DB6B}" srcOrd="0" destOrd="0" parTransId="{3D5E7CB2-DED2-5543-AB04-6D19D3FACF49}" sibTransId="{52D73BE9-BF6E-2341-875B-1B8D6B76CD10}"/>
    <dgm:cxn modelId="{14154DA6-DACA-B443-BF85-1CFADC67A1A3}" type="presOf" srcId="{F746D3A3-89EE-874F-B5D1-4125CCD51C9B}" destId="{7396AB38-2986-4C4C-8D8B-9EB78ACDA7EB}" srcOrd="0" destOrd="0" presId="urn:microsoft.com/office/officeart/2005/8/layout/chevron2"/>
    <dgm:cxn modelId="{78287BB9-20A6-D641-ACA3-F1C28B663B08}" type="presOf" srcId="{42BDBDFE-041B-8947-8E91-62687230DB6B}" destId="{6CC5560B-67E2-E342-BA14-F1CBC94E0523}" srcOrd="0" destOrd="0" presId="urn:microsoft.com/office/officeart/2005/8/layout/chevron2"/>
    <dgm:cxn modelId="{55E0B2BC-507E-B64F-9EED-B3E2B1A8229A}" srcId="{F746D3A3-89EE-874F-B5D1-4125CCD51C9B}" destId="{01DBF75C-295D-D74D-B030-16E6FE8539B9}" srcOrd="0" destOrd="0" parTransId="{4F6C8BC0-0B3B-9246-A952-FCCD4CBAFB98}" sibTransId="{A5E530F0-7A91-BD44-A012-7B24A980C092}"/>
    <dgm:cxn modelId="{03526BE9-4FDE-E448-99C9-49DEE4A1598D}" type="presOf" srcId="{8F1E1324-9216-FC48-8BF4-90214A368A7F}" destId="{A1B85746-B441-FD4D-8B0E-DA18F5A18553}" srcOrd="0" destOrd="0" presId="urn:microsoft.com/office/officeart/2005/8/layout/chevron2"/>
    <dgm:cxn modelId="{F31336EE-0D4A-BA45-9E8C-8737FBCAD70F}" type="presOf" srcId="{9C9C84F5-6F05-944E-8BAD-54D861828684}" destId="{A6728A66-173A-FA48-899E-F29F08D873D2}" srcOrd="0" destOrd="0" presId="urn:microsoft.com/office/officeart/2005/8/layout/chevron2"/>
    <dgm:cxn modelId="{3A74CCEE-7C28-CD41-91AA-1E781AC90F51}" srcId="{45AF63AD-6EC7-884A-AB4A-19D9958DA450}" destId="{9C9C84F5-6F05-944E-8BAD-54D861828684}" srcOrd="0" destOrd="0" parTransId="{79F0E7BE-A2CB-3946-A82D-848BB669415A}" sibTransId="{58642A80-2F79-4947-8EC3-560861085714}"/>
    <dgm:cxn modelId="{2B912DF7-F71C-B745-AE9D-D879271FC67C}" srcId="{8F1E1324-9216-FC48-8BF4-90214A368A7F}" destId="{F746D3A3-89EE-874F-B5D1-4125CCD51C9B}" srcOrd="2" destOrd="0" parTransId="{1774F81F-1203-6D49-BFBF-1DF69E21E2E9}" sibTransId="{ABA15F11-03D7-C44A-873B-FBDDCE3EA59B}"/>
    <dgm:cxn modelId="{08DAAAC9-5C52-5141-B7EE-EA528B0DA9D3}" type="presParOf" srcId="{A1B85746-B441-FD4D-8B0E-DA18F5A18553}" destId="{AB08E615-6784-9146-B5CB-2C916D14DA50}" srcOrd="0" destOrd="0" presId="urn:microsoft.com/office/officeart/2005/8/layout/chevron2"/>
    <dgm:cxn modelId="{D4082197-ADD3-FC4A-8C86-BE114A6E3322}" type="presParOf" srcId="{AB08E615-6784-9146-B5CB-2C916D14DA50}" destId="{6F459DA3-FC80-3241-B9A4-61D5C08FC379}" srcOrd="0" destOrd="0" presId="urn:microsoft.com/office/officeart/2005/8/layout/chevron2"/>
    <dgm:cxn modelId="{7358544D-00AB-2A4A-9D62-69F64C985F19}" type="presParOf" srcId="{AB08E615-6784-9146-B5CB-2C916D14DA50}" destId="{A6728A66-173A-FA48-899E-F29F08D873D2}" srcOrd="1" destOrd="0" presId="urn:microsoft.com/office/officeart/2005/8/layout/chevron2"/>
    <dgm:cxn modelId="{B913B767-ADA1-A74A-A5D2-CC5572DA2E75}" type="presParOf" srcId="{A1B85746-B441-FD4D-8B0E-DA18F5A18553}" destId="{0271CD27-4512-9844-B85A-DFF4C3442D97}" srcOrd="1" destOrd="0" presId="urn:microsoft.com/office/officeart/2005/8/layout/chevron2"/>
    <dgm:cxn modelId="{4CD0A8F7-7167-A345-87D6-C18721FA43AF}" type="presParOf" srcId="{A1B85746-B441-FD4D-8B0E-DA18F5A18553}" destId="{BED8F8E1-258A-F341-8613-ACD02EA6B382}" srcOrd="2" destOrd="0" presId="urn:microsoft.com/office/officeart/2005/8/layout/chevron2"/>
    <dgm:cxn modelId="{362F4E0E-DB4E-3145-8573-62CF14B9C5CC}" type="presParOf" srcId="{BED8F8E1-258A-F341-8613-ACD02EA6B382}" destId="{ABDE40F8-E499-4E48-A7A6-D37620DFD098}" srcOrd="0" destOrd="0" presId="urn:microsoft.com/office/officeart/2005/8/layout/chevron2"/>
    <dgm:cxn modelId="{03C447E0-5A7F-0842-A830-E0CA7ABAC615}" type="presParOf" srcId="{BED8F8E1-258A-F341-8613-ACD02EA6B382}" destId="{6CC5560B-67E2-E342-BA14-F1CBC94E0523}" srcOrd="1" destOrd="0" presId="urn:microsoft.com/office/officeart/2005/8/layout/chevron2"/>
    <dgm:cxn modelId="{2A45FC31-9628-DE4E-8F92-F15CED6F1643}" type="presParOf" srcId="{A1B85746-B441-FD4D-8B0E-DA18F5A18553}" destId="{744745EB-B5DF-A146-B190-110EB94B2FB0}" srcOrd="3" destOrd="0" presId="urn:microsoft.com/office/officeart/2005/8/layout/chevron2"/>
    <dgm:cxn modelId="{73A81F7B-A745-AD4D-8131-7BCC67FB61E0}" type="presParOf" srcId="{A1B85746-B441-FD4D-8B0E-DA18F5A18553}" destId="{788D0781-F3E3-5A4F-916C-2DDC1442ADEB}" srcOrd="4" destOrd="0" presId="urn:microsoft.com/office/officeart/2005/8/layout/chevron2"/>
    <dgm:cxn modelId="{C0429552-ABE9-EB4F-824D-DC258EB5DF50}" type="presParOf" srcId="{788D0781-F3E3-5A4F-916C-2DDC1442ADEB}" destId="{7396AB38-2986-4C4C-8D8B-9EB78ACDA7EB}" srcOrd="0" destOrd="0" presId="urn:microsoft.com/office/officeart/2005/8/layout/chevron2"/>
    <dgm:cxn modelId="{51D2C87E-B651-A74D-8C44-971C1021C8B2}" type="presParOf" srcId="{788D0781-F3E3-5A4F-916C-2DDC1442ADEB}" destId="{2E8BC01B-D28B-3341-9613-DD83F39663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805C01-33A1-6947-A56C-A141AE61E8DE}" type="doc">
      <dgm:prSet loTypeId="urn:microsoft.com/office/officeart/2005/8/layout/vList4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63A1C1F5-6CD5-5E4F-9952-F6E7805ED103}">
      <dgm:prSet phldrT="[Text]"/>
      <dgm:spPr/>
      <dgm:t>
        <a:bodyPr/>
        <a:lstStyle/>
        <a:p>
          <a:r>
            <a:rPr lang="en-GB" dirty="0"/>
            <a:t>Clade/Lineage assigned</a:t>
          </a:r>
        </a:p>
      </dgm:t>
    </dgm:pt>
    <dgm:pt modelId="{2454ACA0-46AE-C349-B94C-62E5769734E7}" type="parTrans" cxnId="{99D5BC4A-A3FA-5844-8FD0-722174AF0659}">
      <dgm:prSet/>
      <dgm:spPr/>
      <dgm:t>
        <a:bodyPr/>
        <a:lstStyle/>
        <a:p>
          <a:endParaRPr lang="en-GB"/>
        </a:p>
      </dgm:t>
    </dgm:pt>
    <dgm:pt modelId="{76FB7890-D3BD-8F48-9AFE-33D10ABE1141}" type="sibTrans" cxnId="{99D5BC4A-A3FA-5844-8FD0-722174AF0659}">
      <dgm:prSet/>
      <dgm:spPr/>
      <dgm:t>
        <a:bodyPr/>
        <a:lstStyle/>
        <a:p>
          <a:endParaRPr lang="en-GB"/>
        </a:p>
      </dgm:t>
    </dgm:pt>
    <dgm:pt modelId="{462D4C71-E59F-B745-AC56-2D71A597AF10}">
      <dgm:prSet phldrT="[Text]"/>
      <dgm:spPr/>
      <dgm:t>
        <a:bodyPr/>
        <a:lstStyle/>
        <a:p>
          <a:r>
            <a:rPr lang="en-GB" dirty="0" err="1"/>
            <a:t>Nextclade</a:t>
          </a:r>
          <a:endParaRPr lang="en-GB" dirty="0"/>
        </a:p>
      </dgm:t>
    </dgm:pt>
    <dgm:pt modelId="{3C4245AB-15B6-DB49-97B4-24014A37896F}" type="parTrans" cxnId="{D505EDEF-2732-D944-BED4-CB9CAEA2356F}">
      <dgm:prSet/>
      <dgm:spPr/>
      <dgm:t>
        <a:bodyPr/>
        <a:lstStyle/>
        <a:p>
          <a:endParaRPr lang="en-GB"/>
        </a:p>
      </dgm:t>
    </dgm:pt>
    <dgm:pt modelId="{087A2052-7289-EB45-81CE-B459C3F834EB}" type="sibTrans" cxnId="{D505EDEF-2732-D944-BED4-CB9CAEA2356F}">
      <dgm:prSet/>
      <dgm:spPr/>
      <dgm:t>
        <a:bodyPr/>
        <a:lstStyle/>
        <a:p>
          <a:endParaRPr lang="en-GB"/>
        </a:p>
      </dgm:t>
    </dgm:pt>
    <dgm:pt modelId="{2CBC798E-A815-2F44-892D-534A5DB4FA29}">
      <dgm:prSet phldrT="[Text]"/>
      <dgm:spPr/>
      <dgm:t>
        <a:bodyPr/>
        <a:lstStyle/>
        <a:p>
          <a:r>
            <a:rPr lang="en-GB" dirty="0"/>
            <a:t>Visualisation</a:t>
          </a:r>
        </a:p>
      </dgm:t>
    </dgm:pt>
    <dgm:pt modelId="{AC8716C7-924B-764F-A259-9BB79AEEF693}" type="parTrans" cxnId="{2D7F65E1-9275-3D4C-89CF-81299EF06D41}">
      <dgm:prSet/>
      <dgm:spPr/>
      <dgm:t>
        <a:bodyPr/>
        <a:lstStyle/>
        <a:p>
          <a:endParaRPr lang="en-GB"/>
        </a:p>
      </dgm:t>
    </dgm:pt>
    <dgm:pt modelId="{AC142CD6-3981-D848-9CA8-AAA5B25D9AF6}" type="sibTrans" cxnId="{2D7F65E1-9275-3D4C-89CF-81299EF06D41}">
      <dgm:prSet/>
      <dgm:spPr/>
      <dgm:t>
        <a:bodyPr/>
        <a:lstStyle/>
        <a:p>
          <a:endParaRPr lang="en-GB"/>
        </a:p>
      </dgm:t>
    </dgm:pt>
    <dgm:pt modelId="{08963C6E-F6AE-8E48-8991-747D4151330E}">
      <dgm:prSet phldrT="[Text]"/>
      <dgm:spPr/>
      <dgm:t>
        <a:bodyPr/>
        <a:lstStyle/>
        <a:p>
          <a:r>
            <a:rPr lang="en-GB" dirty="0"/>
            <a:t>Python</a:t>
          </a:r>
        </a:p>
      </dgm:t>
    </dgm:pt>
    <dgm:pt modelId="{369D6AA9-128A-3D45-A453-6BB71FE4DA77}" type="parTrans" cxnId="{E7F28954-6A84-454C-9908-A8CB47B15CFE}">
      <dgm:prSet/>
      <dgm:spPr/>
      <dgm:t>
        <a:bodyPr/>
        <a:lstStyle/>
        <a:p>
          <a:endParaRPr lang="en-GB"/>
        </a:p>
      </dgm:t>
    </dgm:pt>
    <dgm:pt modelId="{8D9BF9BC-D301-BE40-80DB-C042BD196212}" type="sibTrans" cxnId="{E7F28954-6A84-454C-9908-A8CB47B15CFE}">
      <dgm:prSet/>
      <dgm:spPr/>
      <dgm:t>
        <a:bodyPr/>
        <a:lstStyle/>
        <a:p>
          <a:endParaRPr lang="en-GB"/>
        </a:p>
      </dgm:t>
    </dgm:pt>
    <dgm:pt modelId="{ED79B813-E2EB-4871-B049-BF1F0B1D536F}">
      <dgm:prSet phldrT="[Text]"/>
      <dgm:spPr/>
      <dgm:t>
        <a:bodyPr/>
        <a:lstStyle/>
        <a:p>
          <a:r>
            <a:rPr lang="en-GB" dirty="0"/>
            <a:t>Phylogenetic analysis</a:t>
          </a:r>
        </a:p>
      </dgm:t>
    </dgm:pt>
    <dgm:pt modelId="{65E21D84-44D4-44AF-B3F5-40F71B98A34C}" type="parTrans" cxnId="{06FD1C4C-DCBC-44EC-8638-B18E9CA7B24A}">
      <dgm:prSet/>
      <dgm:spPr/>
      <dgm:t>
        <a:bodyPr/>
        <a:lstStyle/>
        <a:p>
          <a:endParaRPr lang="en-US"/>
        </a:p>
      </dgm:t>
    </dgm:pt>
    <dgm:pt modelId="{1EE26FBD-4B08-4713-8DF1-5131968F2240}" type="sibTrans" cxnId="{06FD1C4C-DCBC-44EC-8638-B18E9CA7B24A}">
      <dgm:prSet/>
      <dgm:spPr/>
      <dgm:t>
        <a:bodyPr/>
        <a:lstStyle/>
        <a:p>
          <a:endParaRPr lang="en-US"/>
        </a:p>
      </dgm:t>
    </dgm:pt>
    <dgm:pt modelId="{C9EB5F26-4857-44E8-B62E-742283683134}">
      <dgm:prSet phldrT="[Text]"/>
      <dgm:spPr/>
      <dgm:t>
        <a:bodyPr/>
        <a:lstStyle/>
        <a:p>
          <a:r>
            <a:rPr lang="en-GB" dirty="0" err="1"/>
            <a:t>Nextstrain</a:t>
          </a:r>
          <a:endParaRPr lang="en-GB" dirty="0"/>
        </a:p>
      </dgm:t>
    </dgm:pt>
    <dgm:pt modelId="{78DD48D7-EEB6-4460-85CD-644FFF88CE59}" type="parTrans" cxnId="{78F44D3E-C71A-4D98-AEE1-1D19AB6B201D}">
      <dgm:prSet/>
      <dgm:spPr/>
      <dgm:t>
        <a:bodyPr/>
        <a:lstStyle/>
        <a:p>
          <a:endParaRPr lang="en-US"/>
        </a:p>
      </dgm:t>
    </dgm:pt>
    <dgm:pt modelId="{E2DE08D5-1EAA-43F1-8150-399D2CAC42D4}" type="sibTrans" cxnId="{78F44D3E-C71A-4D98-AEE1-1D19AB6B201D}">
      <dgm:prSet/>
      <dgm:spPr/>
      <dgm:t>
        <a:bodyPr/>
        <a:lstStyle/>
        <a:p>
          <a:endParaRPr lang="en-US"/>
        </a:p>
      </dgm:t>
    </dgm:pt>
    <dgm:pt modelId="{0FF803E4-C93E-1E41-ADFE-8CB53854EC9E}" type="pres">
      <dgm:prSet presAssocID="{D2805C01-33A1-6947-A56C-A141AE61E8DE}" presName="linear" presStyleCnt="0">
        <dgm:presLayoutVars>
          <dgm:dir/>
          <dgm:resizeHandles val="exact"/>
        </dgm:presLayoutVars>
      </dgm:prSet>
      <dgm:spPr/>
    </dgm:pt>
    <dgm:pt modelId="{52573904-C9F7-4D9A-990B-EE62A49F30F8}" type="pres">
      <dgm:prSet presAssocID="{ED79B813-E2EB-4871-B049-BF1F0B1D536F}" presName="comp" presStyleCnt="0"/>
      <dgm:spPr/>
    </dgm:pt>
    <dgm:pt modelId="{2971B9BF-7DB1-4D3D-9A27-152C13201C7B}" type="pres">
      <dgm:prSet presAssocID="{ED79B813-E2EB-4871-B049-BF1F0B1D536F}" presName="box" presStyleLbl="node1" presStyleIdx="0" presStyleCnt="3"/>
      <dgm:spPr/>
    </dgm:pt>
    <dgm:pt modelId="{1ACD4484-DB2C-4021-A82D-D623852FB993}" type="pres">
      <dgm:prSet presAssocID="{ED79B813-E2EB-4871-B049-BF1F0B1D536F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  <dgm:pt modelId="{34D396A1-8F39-4CA8-AFFF-FD4F4BB17FA8}" type="pres">
      <dgm:prSet presAssocID="{ED79B813-E2EB-4871-B049-BF1F0B1D536F}" presName="text" presStyleLbl="node1" presStyleIdx="0" presStyleCnt="3">
        <dgm:presLayoutVars>
          <dgm:bulletEnabled val="1"/>
        </dgm:presLayoutVars>
      </dgm:prSet>
      <dgm:spPr/>
    </dgm:pt>
    <dgm:pt modelId="{33D374A7-0A71-4707-8081-640D5FE2BEC9}" type="pres">
      <dgm:prSet presAssocID="{1EE26FBD-4B08-4713-8DF1-5131968F2240}" presName="spacer" presStyleCnt="0"/>
      <dgm:spPr/>
    </dgm:pt>
    <dgm:pt modelId="{3B6CE5FC-9BE9-AF41-81B7-244FE69CF0A8}" type="pres">
      <dgm:prSet presAssocID="{63A1C1F5-6CD5-5E4F-9952-F6E7805ED103}" presName="comp" presStyleCnt="0"/>
      <dgm:spPr/>
    </dgm:pt>
    <dgm:pt modelId="{CF21A216-C510-D249-84CA-5763F290DEB1}" type="pres">
      <dgm:prSet presAssocID="{63A1C1F5-6CD5-5E4F-9952-F6E7805ED103}" presName="box" presStyleLbl="node1" presStyleIdx="1" presStyleCnt="3"/>
      <dgm:spPr/>
    </dgm:pt>
    <dgm:pt modelId="{D03F8D2D-5972-DA43-BB3C-6AA1B1D27F9B}" type="pres">
      <dgm:prSet presAssocID="{63A1C1F5-6CD5-5E4F-9952-F6E7805ED103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2A615DD6-A9E2-D647-9FD8-D30B34977DEA}" type="pres">
      <dgm:prSet presAssocID="{63A1C1F5-6CD5-5E4F-9952-F6E7805ED103}" presName="text" presStyleLbl="node1" presStyleIdx="1" presStyleCnt="3">
        <dgm:presLayoutVars>
          <dgm:bulletEnabled val="1"/>
        </dgm:presLayoutVars>
      </dgm:prSet>
      <dgm:spPr/>
    </dgm:pt>
    <dgm:pt modelId="{8E375B97-CFAD-A843-9E9D-C4B38898811C}" type="pres">
      <dgm:prSet presAssocID="{76FB7890-D3BD-8F48-9AFE-33D10ABE1141}" presName="spacer" presStyleCnt="0"/>
      <dgm:spPr/>
    </dgm:pt>
    <dgm:pt modelId="{0C375F54-2EF1-E941-B29E-D4B958FBBA6A}" type="pres">
      <dgm:prSet presAssocID="{2CBC798E-A815-2F44-892D-534A5DB4FA29}" presName="comp" presStyleCnt="0"/>
      <dgm:spPr/>
    </dgm:pt>
    <dgm:pt modelId="{6157A699-8461-0540-A40F-78A845FDC2CB}" type="pres">
      <dgm:prSet presAssocID="{2CBC798E-A815-2F44-892D-534A5DB4FA29}" presName="box" presStyleLbl="node1" presStyleIdx="2" presStyleCnt="3"/>
      <dgm:spPr/>
    </dgm:pt>
    <dgm:pt modelId="{CC10D921-3D8A-6444-A14F-E3AEB0071F5B}" type="pres">
      <dgm:prSet presAssocID="{2CBC798E-A815-2F44-892D-534A5DB4FA29}" presName="img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DB302524-2A9B-E642-B97E-17107FCF6B70}" type="pres">
      <dgm:prSet presAssocID="{2CBC798E-A815-2F44-892D-534A5DB4FA29}" presName="text" presStyleLbl="node1" presStyleIdx="2" presStyleCnt="3">
        <dgm:presLayoutVars>
          <dgm:bulletEnabled val="1"/>
        </dgm:presLayoutVars>
      </dgm:prSet>
      <dgm:spPr/>
    </dgm:pt>
  </dgm:ptLst>
  <dgm:cxnLst>
    <dgm:cxn modelId="{445FFE0C-8492-4B48-A33F-2E5C3AE002DD}" type="presOf" srcId="{2CBC798E-A815-2F44-892D-534A5DB4FA29}" destId="{DB302524-2A9B-E642-B97E-17107FCF6B70}" srcOrd="1" destOrd="0" presId="urn:microsoft.com/office/officeart/2005/8/layout/vList4"/>
    <dgm:cxn modelId="{0FC5210E-A087-4840-9674-2D8876706470}" type="presOf" srcId="{2CBC798E-A815-2F44-892D-534A5DB4FA29}" destId="{6157A699-8461-0540-A40F-78A845FDC2CB}" srcOrd="0" destOrd="0" presId="urn:microsoft.com/office/officeart/2005/8/layout/vList4"/>
    <dgm:cxn modelId="{B53F0837-8C29-664C-9F12-7A2070F36277}" type="presOf" srcId="{63A1C1F5-6CD5-5E4F-9952-F6E7805ED103}" destId="{2A615DD6-A9E2-D647-9FD8-D30B34977DEA}" srcOrd="1" destOrd="0" presId="urn:microsoft.com/office/officeart/2005/8/layout/vList4"/>
    <dgm:cxn modelId="{929ACF3A-CF8E-4AE6-8079-BE6DE57EB84C}" type="presOf" srcId="{C9EB5F26-4857-44E8-B62E-742283683134}" destId="{2971B9BF-7DB1-4D3D-9A27-152C13201C7B}" srcOrd="0" destOrd="1" presId="urn:microsoft.com/office/officeart/2005/8/layout/vList4"/>
    <dgm:cxn modelId="{78F44D3E-C71A-4D98-AEE1-1D19AB6B201D}" srcId="{ED79B813-E2EB-4871-B049-BF1F0B1D536F}" destId="{C9EB5F26-4857-44E8-B62E-742283683134}" srcOrd="0" destOrd="0" parTransId="{78DD48D7-EEB6-4460-85CD-644FFF88CE59}" sibTransId="{E2DE08D5-1EAA-43F1-8150-399D2CAC42D4}"/>
    <dgm:cxn modelId="{10E9C842-1112-924F-8BDC-A961959C1D93}" type="presOf" srcId="{08963C6E-F6AE-8E48-8991-747D4151330E}" destId="{6157A699-8461-0540-A40F-78A845FDC2CB}" srcOrd="0" destOrd="1" presId="urn:microsoft.com/office/officeart/2005/8/layout/vList4"/>
    <dgm:cxn modelId="{FA19E447-1B10-CA44-A4F7-AEFD726F3996}" type="presOf" srcId="{08963C6E-F6AE-8E48-8991-747D4151330E}" destId="{DB302524-2A9B-E642-B97E-17107FCF6B70}" srcOrd="1" destOrd="1" presId="urn:microsoft.com/office/officeart/2005/8/layout/vList4"/>
    <dgm:cxn modelId="{99D5BC4A-A3FA-5844-8FD0-722174AF0659}" srcId="{D2805C01-33A1-6947-A56C-A141AE61E8DE}" destId="{63A1C1F5-6CD5-5E4F-9952-F6E7805ED103}" srcOrd="1" destOrd="0" parTransId="{2454ACA0-46AE-C349-B94C-62E5769734E7}" sibTransId="{76FB7890-D3BD-8F48-9AFE-33D10ABE1141}"/>
    <dgm:cxn modelId="{06FD1C4C-DCBC-44EC-8638-B18E9CA7B24A}" srcId="{D2805C01-33A1-6947-A56C-A141AE61E8DE}" destId="{ED79B813-E2EB-4871-B049-BF1F0B1D536F}" srcOrd="0" destOrd="0" parTransId="{65E21D84-44D4-44AF-B3F5-40F71B98A34C}" sibTransId="{1EE26FBD-4B08-4713-8DF1-5131968F2240}"/>
    <dgm:cxn modelId="{E7F28954-6A84-454C-9908-A8CB47B15CFE}" srcId="{2CBC798E-A815-2F44-892D-534A5DB4FA29}" destId="{08963C6E-F6AE-8E48-8991-747D4151330E}" srcOrd="0" destOrd="0" parTransId="{369D6AA9-128A-3D45-A453-6BB71FE4DA77}" sibTransId="{8D9BF9BC-D301-BE40-80DB-C042BD196212}"/>
    <dgm:cxn modelId="{590A9472-363B-44D9-90EC-87029E21CA0C}" type="presOf" srcId="{ED79B813-E2EB-4871-B049-BF1F0B1D536F}" destId="{34D396A1-8F39-4CA8-AFFF-FD4F4BB17FA8}" srcOrd="1" destOrd="0" presId="urn:microsoft.com/office/officeart/2005/8/layout/vList4"/>
    <dgm:cxn modelId="{145B9E75-AA52-EA4E-9ED1-860BC2A10AE8}" type="presOf" srcId="{462D4C71-E59F-B745-AC56-2D71A597AF10}" destId="{CF21A216-C510-D249-84CA-5763F290DEB1}" srcOrd="0" destOrd="1" presId="urn:microsoft.com/office/officeart/2005/8/layout/vList4"/>
    <dgm:cxn modelId="{6B125186-8300-0E4E-B589-204F892A2350}" type="presOf" srcId="{462D4C71-E59F-B745-AC56-2D71A597AF10}" destId="{2A615DD6-A9E2-D647-9FD8-D30B34977DEA}" srcOrd="1" destOrd="1" presId="urn:microsoft.com/office/officeart/2005/8/layout/vList4"/>
    <dgm:cxn modelId="{8AB34798-E6B1-9E48-8DBB-49B006D8074F}" type="presOf" srcId="{63A1C1F5-6CD5-5E4F-9952-F6E7805ED103}" destId="{CF21A216-C510-D249-84CA-5763F290DEB1}" srcOrd="0" destOrd="0" presId="urn:microsoft.com/office/officeart/2005/8/layout/vList4"/>
    <dgm:cxn modelId="{04DD47CC-EE00-9242-82E4-36AD64FF5007}" type="presOf" srcId="{D2805C01-33A1-6947-A56C-A141AE61E8DE}" destId="{0FF803E4-C93E-1E41-ADFE-8CB53854EC9E}" srcOrd="0" destOrd="0" presId="urn:microsoft.com/office/officeart/2005/8/layout/vList4"/>
    <dgm:cxn modelId="{45DBCFDF-EC81-4C43-BCCA-9541E73261A2}" type="presOf" srcId="{ED79B813-E2EB-4871-B049-BF1F0B1D536F}" destId="{2971B9BF-7DB1-4D3D-9A27-152C13201C7B}" srcOrd="0" destOrd="0" presId="urn:microsoft.com/office/officeart/2005/8/layout/vList4"/>
    <dgm:cxn modelId="{2D7F65E1-9275-3D4C-89CF-81299EF06D41}" srcId="{D2805C01-33A1-6947-A56C-A141AE61E8DE}" destId="{2CBC798E-A815-2F44-892D-534A5DB4FA29}" srcOrd="2" destOrd="0" parTransId="{AC8716C7-924B-764F-A259-9BB79AEEF693}" sibTransId="{AC142CD6-3981-D848-9CA8-AAA5B25D9AF6}"/>
    <dgm:cxn modelId="{D505EDEF-2732-D944-BED4-CB9CAEA2356F}" srcId="{63A1C1F5-6CD5-5E4F-9952-F6E7805ED103}" destId="{462D4C71-E59F-B745-AC56-2D71A597AF10}" srcOrd="0" destOrd="0" parTransId="{3C4245AB-15B6-DB49-97B4-24014A37896F}" sibTransId="{087A2052-7289-EB45-81CE-B459C3F834EB}"/>
    <dgm:cxn modelId="{F6F8BCF6-9B3B-44E9-A8CB-A59B9A89F374}" type="presOf" srcId="{C9EB5F26-4857-44E8-B62E-742283683134}" destId="{34D396A1-8F39-4CA8-AFFF-FD4F4BB17FA8}" srcOrd="1" destOrd="1" presId="urn:microsoft.com/office/officeart/2005/8/layout/vList4"/>
    <dgm:cxn modelId="{3D94C1B6-15D2-40BD-8B76-CCB532D00C7C}" type="presParOf" srcId="{0FF803E4-C93E-1E41-ADFE-8CB53854EC9E}" destId="{52573904-C9F7-4D9A-990B-EE62A49F30F8}" srcOrd="0" destOrd="0" presId="urn:microsoft.com/office/officeart/2005/8/layout/vList4"/>
    <dgm:cxn modelId="{808812CF-99B9-4813-A8C0-5ADB22433D93}" type="presParOf" srcId="{52573904-C9F7-4D9A-990B-EE62A49F30F8}" destId="{2971B9BF-7DB1-4D3D-9A27-152C13201C7B}" srcOrd="0" destOrd="0" presId="urn:microsoft.com/office/officeart/2005/8/layout/vList4"/>
    <dgm:cxn modelId="{70A5D460-9A95-4D8D-9A42-2E0FBBF0A09C}" type="presParOf" srcId="{52573904-C9F7-4D9A-990B-EE62A49F30F8}" destId="{1ACD4484-DB2C-4021-A82D-D623852FB993}" srcOrd="1" destOrd="0" presId="urn:microsoft.com/office/officeart/2005/8/layout/vList4"/>
    <dgm:cxn modelId="{4699A0C5-5DC5-4825-92C0-7611B90D7B05}" type="presParOf" srcId="{52573904-C9F7-4D9A-990B-EE62A49F30F8}" destId="{34D396A1-8F39-4CA8-AFFF-FD4F4BB17FA8}" srcOrd="2" destOrd="0" presId="urn:microsoft.com/office/officeart/2005/8/layout/vList4"/>
    <dgm:cxn modelId="{F7D84F52-C3EC-4FEE-852A-8A6090903D58}" type="presParOf" srcId="{0FF803E4-C93E-1E41-ADFE-8CB53854EC9E}" destId="{33D374A7-0A71-4707-8081-640D5FE2BEC9}" srcOrd="1" destOrd="0" presId="urn:microsoft.com/office/officeart/2005/8/layout/vList4"/>
    <dgm:cxn modelId="{07A64E2C-1B01-0941-B1CE-1B96544AC431}" type="presParOf" srcId="{0FF803E4-C93E-1E41-ADFE-8CB53854EC9E}" destId="{3B6CE5FC-9BE9-AF41-81B7-244FE69CF0A8}" srcOrd="2" destOrd="0" presId="urn:microsoft.com/office/officeart/2005/8/layout/vList4"/>
    <dgm:cxn modelId="{DA12DDD6-1E06-6649-BBEA-7B8D68C35DAB}" type="presParOf" srcId="{3B6CE5FC-9BE9-AF41-81B7-244FE69CF0A8}" destId="{CF21A216-C510-D249-84CA-5763F290DEB1}" srcOrd="0" destOrd="0" presId="urn:microsoft.com/office/officeart/2005/8/layout/vList4"/>
    <dgm:cxn modelId="{54F8E199-2C6D-A74D-9D1A-E0F6EE51DF51}" type="presParOf" srcId="{3B6CE5FC-9BE9-AF41-81B7-244FE69CF0A8}" destId="{D03F8D2D-5972-DA43-BB3C-6AA1B1D27F9B}" srcOrd="1" destOrd="0" presId="urn:microsoft.com/office/officeart/2005/8/layout/vList4"/>
    <dgm:cxn modelId="{29F70D87-A091-7F49-A454-0C0272300A71}" type="presParOf" srcId="{3B6CE5FC-9BE9-AF41-81B7-244FE69CF0A8}" destId="{2A615DD6-A9E2-D647-9FD8-D30B34977DEA}" srcOrd="2" destOrd="0" presId="urn:microsoft.com/office/officeart/2005/8/layout/vList4"/>
    <dgm:cxn modelId="{DECD56E8-ED7B-2E43-9F5D-BBA858A73A22}" type="presParOf" srcId="{0FF803E4-C93E-1E41-ADFE-8CB53854EC9E}" destId="{8E375B97-CFAD-A843-9E9D-C4B38898811C}" srcOrd="3" destOrd="0" presId="urn:microsoft.com/office/officeart/2005/8/layout/vList4"/>
    <dgm:cxn modelId="{E6765D16-D46D-3D42-8860-FC7ABDACD209}" type="presParOf" srcId="{0FF803E4-C93E-1E41-ADFE-8CB53854EC9E}" destId="{0C375F54-2EF1-E941-B29E-D4B958FBBA6A}" srcOrd="4" destOrd="0" presId="urn:microsoft.com/office/officeart/2005/8/layout/vList4"/>
    <dgm:cxn modelId="{1FC7F3B3-2984-DB41-AC00-0B8992CE37F9}" type="presParOf" srcId="{0C375F54-2EF1-E941-B29E-D4B958FBBA6A}" destId="{6157A699-8461-0540-A40F-78A845FDC2CB}" srcOrd="0" destOrd="0" presId="urn:microsoft.com/office/officeart/2005/8/layout/vList4"/>
    <dgm:cxn modelId="{8D7CB973-5637-884E-B308-8E44490BFE28}" type="presParOf" srcId="{0C375F54-2EF1-E941-B29E-D4B958FBBA6A}" destId="{CC10D921-3D8A-6444-A14F-E3AEB0071F5B}" srcOrd="1" destOrd="0" presId="urn:microsoft.com/office/officeart/2005/8/layout/vList4"/>
    <dgm:cxn modelId="{E8C65424-534E-E44D-9EC1-0F80B43DFACC}" type="presParOf" srcId="{0C375F54-2EF1-E941-B29E-D4B958FBBA6A}" destId="{DB302524-2A9B-E642-B97E-17107FCF6B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9DA3-FC80-3241-B9A4-61D5C08FC379}">
      <dsp:nvSpPr>
        <dsp:cNvPr id="0" name=""/>
        <dsp:cNvSpPr/>
      </dsp:nvSpPr>
      <dsp:spPr>
        <a:xfrm rot="5400000">
          <a:off x="-254508" y="256717"/>
          <a:ext cx="1696723" cy="11877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 dirty="0"/>
        </a:p>
      </dsp:txBody>
      <dsp:txXfrm rot="-5400000">
        <a:off x="1" y="596061"/>
        <a:ext cx="1187706" cy="509017"/>
      </dsp:txXfrm>
    </dsp:sp>
    <dsp:sp modelId="{A6728A66-173A-FA48-899E-F29F08D873D2}">
      <dsp:nvSpPr>
        <dsp:cNvPr id="0" name=""/>
        <dsp:cNvSpPr/>
      </dsp:nvSpPr>
      <dsp:spPr>
        <a:xfrm rot="5400000">
          <a:off x="5528818" y="-4338902"/>
          <a:ext cx="1102870" cy="9785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GB" sz="2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characterise of influenza virus lineages and clades circulating in </a:t>
          </a:r>
          <a:r>
            <a:rPr lang="en-GB" sz="23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South Africa, Zambia, Madagascar, Mauritius, Ghana, and Kenya using publicly available genomic data.</a:t>
          </a:r>
          <a:endParaRPr lang="en-GB" sz="2300" b="1" kern="1200" dirty="0"/>
        </a:p>
      </dsp:txBody>
      <dsp:txXfrm rot="-5400000">
        <a:off x="1187707" y="56047"/>
        <a:ext cx="9731255" cy="995194"/>
      </dsp:txXfrm>
    </dsp:sp>
    <dsp:sp modelId="{ABDE40F8-E499-4E48-A7A6-D37620DFD098}">
      <dsp:nvSpPr>
        <dsp:cNvPr id="0" name=""/>
        <dsp:cNvSpPr/>
      </dsp:nvSpPr>
      <dsp:spPr>
        <a:xfrm rot="5400000">
          <a:off x="-254508" y="1760408"/>
          <a:ext cx="1696723" cy="11877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 dirty="0"/>
        </a:p>
      </dsp:txBody>
      <dsp:txXfrm rot="-5400000">
        <a:off x="1" y="2099752"/>
        <a:ext cx="1187706" cy="509017"/>
      </dsp:txXfrm>
    </dsp:sp>
    <dsp:sp modelId="{6CC5560B-67E2-E342-BA14-F1CBC94E0523}">
      <dsp:nvSpPr>
        <dsp:cNvPr id="0" name=""/>
        <dsp:cNvSpPr/>
      </dsp:nvSpPr>
      <dsp:spPr>
        <a:xfrm rot="5400000">
          <a:off x="5528818" y="-2835211"/>
          <a:ext cx="1102870" cy="9785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GB" sz="2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To evaluate the genetic diversity and phylogenetic relationships of influenza viruses in the region</a:t>
          </a:r>
          <a:endParaRPr lang="en-GB" sz="2300" kern="1200" dirty="0"/>
        </a:p>
      </dsp:txBody>
      <dsp:txXfrm rot="-5400000">
        <a:off x="1187707" y="1559738"/>
        <a:ext cx="9731255" cy="995194"/>
      </dsp:txXfrm>
    </dsp:sp>
    <dsp:sp modelId="{7396AB38-2986-4C4C-8D8B-9EB78ACDA7EB}">
      <dsp:nvSpPr>
        <dsp:cNvPr id="0" name=""/>
        <dsp:cNvSpPr/>
      </dsp:nvSpPr>
      <dsp:spPr>
        <a:xfrm rot="5400000">
          <a:off x="-254508" y="3264099"/>
          <a:ext cx="1696723" cy="11877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3300" kern="1200" dirty="0"/>
        </a:p>
      </dsp:txBody>
      <dsp:txXfrm rot="-5400000">
        <a:off x="1" y="3603443"/>
        <a:ext cx="1187706" cy="509017"/>
      </dsp:txXfrm>
    </dsp:sp>
    <dsp:sp modelId="{2E8BC01B-D28B-3341-9613-DD83F39663BC}">
      <dsp:nvSpPr>
        <dsp:cNvPr id="0" name=""/>
        <dsp:cNvSpPr/>
      </dsp:nvSpPr>
      <dsp:spPr>
        <a:xfrm rot="5400000">
          <a:off x="5528818" y="-1331520"/>
          <a:ext cx="1102870" cy="97850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GB" sz="23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rPr>
            <a:t>Estimated the optimal number of sequences needed per country and per season to achieve sufficient detection power and lineage coverage</a:t>
          </a:r>
          <a:endParaRPr lang="en-GB" sz="2300" kern="1200" dirty="0"/>
        </a:p>
      </dsp:txBody>
      <dsp:txXfrm rot="-5400000">
        <a:off x="1187707" y="3063429"/>
        <a:ext cx="9731255" cy="995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1B9BF-7DB1-4D3D-9A27-152C13201C7B}">
      <dsp:nvSpPr>
        <dsp:cNvPr id="0" name=""/>
        <dsp:cNvSpPr/>
      </dsp:nvSpPr>
      <dsp:spPr>
        <a:xfrm>
          <a:off x="0" y="0"/>
          <a:ext cx="10947969" cy="1542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Phylogenetic analysis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 err="1"/>
            <a:t>Nextstrain</a:t>
          </a:r>
          <a:endParaRPr lang="en-GB" sz="3100" kern="1200" dirty="0"/>
        </a:p>
      </dsp:txBody>
      <dsp:txXfrm>
        <a:off x="2343872" y="0"/>
        <a:ext cx="8604096" cy="1542788"/>
      </dsp:txXfrm>
    </dsp:sp>
    <dsp:sp modelId="{1ACD4484-DB2C-4021-A82D-D623852FB993}">
      <dsp:nvSpPr>
        <dsp:cNvPr id="0" name=""/>
        <dsp:cNvSpPr/>
      </dsp:nvSpPr>
      <dsp:spPr>
        <a:xfrm>
          <a:off x="154278" y="154278"/>
          <a:ext cx="2189593" cy="12342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1A216-C510-D249-84CA-5763F290DEB1}">
      <dsp:nvSpPr>
        <dsp:cNvPr id="0" name=""/>
        <dsp:cNvSpPr/>
      </dsp:nvSpPr>
      <dsp:spPr>
        <a:xfrm>
          <a:off x="0" y="1697067"/>
          <a:ext cx="10947969" cy="1542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Clade/Lineage assigned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 err="1"/>
            <a:t>Nextclade</a:t>
          </a:r>
          <a:endParaRPr lang="en-GB" sz="3100" kern="1200" dirty="0"/>
        </a:p>
      </dsp:txBody>
      <dsp:txXfrm>
        <a:off x="2343872" y="1697067"/>
        <a:ext cx="8604096" cy="1542788"/>
      </dsp:txXfrm>
    </dsp:sp>
    <dsp:sp modelId="{D03F8D2D-5972-DA43-BB3C-6AA1B1D27F9B}">
      <dsp:nvSpPr>
        <dsp:cNvPr id="0" name=""/>
        <dsp:cNvSpPr/>
      </dsp:nvSpPr>
      <dsp:spPr>
        <a:xfrm>
          <a:off x="154278" y="1851346"/>
          <a:ext cx="2189593" cy="12342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7A699-8461-0540-A40F-78A845FDC2CB}">
      <dsp:nvSpPr>
        <dsp:cNvPr id="0" name=""/>
        <dsp:cNvSpPr/>
      </dsp:nvSpPr>
      <dsp:spPr>
        <a:xfrm>
          <a:off x="0" y="3394134"/>
          <a:ext cx="10947969" cy="15427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Visualisation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100" kern="1200" dirty="0"/>
            <a:t>Python</a:t>
          </a:r>
        </a:p>
      </dsp:txBody>
      <dsp:txXfrm>
        <a:off x="2343872" y="3394134"/>
        <a:ext cx="8604096" cy="1542788"/>
      </dsp:txXfrm>
    </dsp:sp>
    <dsp:sp modelId="{CC10D921-3D8A-6444-A14F-E3AEB0071F5B}">
      <dsp:nvSpPr>
        <dsp:cNvPr id="0" name=""/>
        <dsp:cNvSpPr/>
      </dsp:nvSpPr>
      <dsp:spPr>
        <a:xfrm>
          <a:off x="154278" y="3548413"/>
          <a:ext cx="2189593" cy="123423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61ED7-9611-6B46-AAF0-D8619BC45835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31B27-B222-CC48-B576-F09545A9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75943-8682-4FFF-8CF8-13F6663D53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585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evaluate whether current sampling is sufficient to detect emerging variants at low prevalence, a </a:t>
            </a:r>
            <a:r>
              <a:rPr lang="en-ZA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binomial probability model</a:t>
            </a:r>
            <a:r>
              <a:rPr lang="en-Z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used. Where p is the assumed prevalence of the variant (5%) and n is the number of sequences generated per month or season</a:t>
            </a:r>
            <a:r>
              <a:rPr lang="en-ZA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1B27-B222-CC48-B576-F09545A9E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2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countries achieved &gt;50% detection probability during influenza season, especially in 2024 and had intermittent periods of underpowered surveillance, particularly during months of low influenza circulation.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1B27-B222-CC48-B576-F09545A9E0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4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each country detecting at least 6 subclades at &lt;5% prevalence.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1B27-B222-CC48-B576-F09545A9E0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Low-prevalence subclades were detected in weeks where weekly sequencing totals ranged from 1 to 86 sequences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are defining low prevalence subclades according to their prevalence within out dataset and not necessarily subclades that are in low circulation globally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31B27-B222-CC48-B576-F09545A9E0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A505-A702-21E9-48D1-3772B1494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82467-C9A2-A6E4-F614-B661DE0F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1AF5C-2459-8A79-C5F5-19F931EC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C078B-5068-C2A5-BAE4-7A39F804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BC729-30B3-0369-1C5A-6A61F73C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A61B-7449-5376-7464-8CEDA100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1D5FB-7751-E022-4E07-F3DB0EFA7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49834-AC4A-D742-A661-592B75D3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4EDD6-C9B2-B654-EF13-6EF24309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3CADC-B41E-943F-B791-205359E0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3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E76AF-EB16-5635-2A89-AF380E9FA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00848-5EBB-F668-9181-9CEA3D5BC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6A1D6-0443-D7CB-6FF2-A045AF15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1D35A-1ACA-737C-6355-AE2E0512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D98A-C115-C212-DAE2-C78AD39E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8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4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4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237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8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31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58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1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9D8D-E70E-769F-FE44-A07A4F25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55EA6-4A3D-2C95-B576-E250985F2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1B4A-025A-D1EA-20C1-BA2B1A62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17A02-FA02-545F-3099-1B103D30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7CB9-9ED0-A758-F80E-61EB0040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1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93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5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4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CF29-6C0E-271B-1CD1-D9980389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21B2-1845-18DE-EEC9-19E7F3E3F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87A6-E718-F1C1-4DE2-487BE4B9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7E696-74F5-8597-4B39-87ED326F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2460-E375-972A-9559-F877E546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1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2C2A-5BF4-D34A-A7C6-2206E986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9BBA-080A-6D8B-CD92-5CF19BBCB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32069-AC67-AB48-C8E9-7A43B2D41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CB1A9-4F44-D59E-BABB-B8B218E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24D8B-EEA4-CFDD-B912-EEC880FF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D9721-7486-1080-D282-88D9AB26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7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2C25-D193-5E4B-0E91-52C2AAE0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6250E-C53D-86EB-0CDA-F4872A6FF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44E43-3A0F-3748-819B-7774A2E58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D96FD-2296-9828-43CB-7D7C6CC63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B38AD-F42F-1B51-F7C2-071F5FB79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89BE6-64A9-AF98-0544-2A2BAB16B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8DA27-847F-BB6A-9F70-F061ACB0B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BAE12-B292-15A2-F363-4EEB63CE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B264-1CED-1B9B-82E3-2CFC1F91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C28FCF-D916-8787-B65B-B94978CB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BEFF-3CA5-C29F-EDA7-DE613DCB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4DC3B-F5DE-A0B9-269E-D8AA2974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0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EE6A4-68DC-2FC2-4E45-82FAA63D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9BA2C-36CE-5587-E971-7A60C7C2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9F03A-1A73-248E-EFFD-2A2E47CD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0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55EE-F67C-2221-0EE0-9C2C0D96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25AB4-4473-D79E-1A67-4ACD8E90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16E28-6CF4-3CE1-2E92-8B115F0E2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2556E-7BDE-C2CA-22EF-C91ED755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4091F-AE29-100E-8011-A681B1AB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FFDEE-E718-8856-2D8F-B2308D90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8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ED86-A823-D7DB-2009-74989116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C0FB4-CC1D-6369-28FE-BB110F900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2FE66-A095-CF5D-9117-A5E205316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64FF8-76B6-90DC-CB18-9FD9C34C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24F95-F200-634D-B36F-0CE7941A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A45D0-EB64-0CE3-2848-1832CE5B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0D9CD9-585C-1B56-F607-3B548CE4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062D-D2B2-216F-5278-6D253457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EC05-89FA-0E63-9B07-1B28B76F3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C77CC-75CF-C944-9049-B63BD63CBC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FFB6-D96E-F0F9-97B0-C29B40EC3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18009-3005-76AD-8456-9DB4C7318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38D17-D4F3-8D4A-95DF-F586D0594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B414EBC-22F6-4F02-80EC-18353FA9F1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507191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B414EBC-22F6-4F02-80EC-18353FA9F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6374C0-E977-482B-85C8-7AD7F4D9F66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9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07" y="1941365"/>
            <a:ext cx="11435256" cy="3765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Right-Sizing Influenza A Genomic Surveillance: Evaluating Subclade Detection Capacity Across African Countries (2023–2024)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Dikeledi Kekana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67" b="1" dirty="0">
              <a:solidFill>
                <a:srgbClr val="A6CE39"/>
              </a:solidFill>
              <a:latin typeface="Calibri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6CE3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Centre for Respiratory Diseases and Meningitis,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6CE3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National Institute for Communicable Diseases,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A6CE3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division of the National Health Laboratory Service</a:t>
            </a:r>
            <a:endParaRPr kumimoji="0" lang="en-US" sz="2667" b="1" i="0" u="none" strike="noStrike" kern="1200" cap="none" spc="0" normalizeH="0" baseline="0" noProof="0" dirty="0">
              <a:ln>
                <a:noFill/>
              </a:ln>
              <a:solidFill>
                <a:srgbClr val="A6CE3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7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0"/>
    </mc:Choice>
    <mc:Fallback xmlns="">
      <p:transition spd="slow" advTm="358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047-49AA-7DEC-8B0B-A96016C2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2530"/>
            <a:ext cx="10972800" cy="1143000"/>
          </a:xfrm>
        </p:spPr>
        <p:txBody>
          <a:bodyPr>
            <a:normAutofit/>
          </a:bodyPr>
          <a:lstStyle/>
          <a:p>
            <a:r>
              <a:rPr lang="en-Z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Figure: Time series of subclades detected over the two years in all five countries.</a:t>
            </a:r>
            <a:endParaRPr lang="en-US" sz="5400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D0D70305-FAD0-F53A-E5E5-E5F7C4BF6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015" b="16508"/>
          <a:stretch/>
        </p:blipFill>
        <p:spPr>
          <a:xfrm>
            <a:off x="976158" y="1517175"/>
            <a:ext cx="10381060" cy="2163574"/>
          </a:xfrm>
          <a:prstGeom prst="rect">
            <a:avLst/>
          </a:prstGeom>
        </p:spPr>
      </p:pic>
      <p:pic>
        <p:nvPicPr>
          <p:cNvPr id="9" name="Graphic 4">
            <a:extLst>
              <a:ext uri="{FF2B5EF4-FFF2-40B4-BE49-F238E27FC236}">
                <a16:creationId xmlns:a16="http://schemas.microsoft.com/office/drawing/2014/main" id="{716F9174-281C-D064-CF6C-6BBF7277D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73" t="73253" r="2217" b="14699"/>
          <a:stretch/>
        </p:blipFill>
        <p:spPr>
          <a:xfrm>
            <a:off x="1077355" y="3932356"/>
            <a:ext cx="9901098" cy="19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7A9731-45EC-6CF9-7CBA-3140B8E6D640}"/>
              </a:ext>
            </a:extLst>
          </p:cNvPr>
          <p:cNvSpPr txBox="1"/>
          <p:nvPr/>
        </p:nvSpPr>
        <p:spPr>
          <a:xfrm>
            <a:off x="1282446" y="13323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H1N1</a:t>
            </a: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728CE-5897-A104-E443-76CC57A10EF2}"/>
              </a:ext>
            </a:extLst>
          </p:cNvPr>
          <p:cNvSpPr txBox="1"/>
          <p:nvPr/>
        </p:nvSpPr>
        <p:spPr>
          <a:xfrm>
            <a:off x="1282446" y="3621887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H3N2</a:t>
            </a: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D0BB4-CD21-D011-67AE-315D7DBD500C}"/>
              </a:ext>
            </a:extLst>
          </p:cNvPr>
          <p:cNvSpPr txBox="1"/>
          <p:nvPr/>
        </p:nvSpPr>
        <p:spPr>
          <a:xfrm>
            <a:off x="976158" y="5911384"/>
            <a:ext cx="10225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Subclade prevalence ranged annually from 0.13% to 78.9%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F1AA-951E-A0C9-697C-5F1AFBA39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765" y="373021"/>
            <a:ext cx="12284765" cy="921133"/>
          </a:xfrm>
        </p:spPr>
        <p:txBody>
          <a:bodyPr>
            <a:noAutofit/>
          </a:bodyPr>
          <a:lstStyle/>
          <a:p>
            <a:r>
              <a:rPr lang="en-US" sz="2400" dirty="0"/>
              <a:t>Figure: Monthly binomial detection probability for circulating Subtypes by country (2023–2024).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3D16BE-E6A3-C636-FB89-A6D13128D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9" y="960908"/>
            <a:ext cx="8087182" cy="2888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06894-CE0C-C053-B905-8D1E270EDD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9" y="3849187"/>
            <a:ext cx="7824070" cy="2794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0882B-B8B9-248D-5856-F09223C1C477}"/>
              </a:ext>
            </a:extLst>
          </p:cNvPr>
          <p:cNvSpPr txBox="1"/>
          <p:nvPr/>
        </p:nvSpPr>
        <p:spPr>
          <a:xfrm>
            <a:off x="7662462" y="2591091"/>
            <a:ext cx="4271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Low-prevalence subclades were detected in weeks where weekly sequencing totals were &lt;15 (</a:t>
            </a: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76.9%)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0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2A57-6BB8-26AE-17DA-7D8383D1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going forward (From your comments)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3BC0-14C3-0A74-6B0F-550D658893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Analysis</a:t>
            </a:r>
          </a:p>
          <a:p>
            <a:r>
              <a:rPr lang="en-US" dirty="0"/>
              <a:t>Detailed molecular epidemiology of subclades circulating, finding commonalities between the regions.</a:t>
            </a:r>
          </a:p>
          <a:p>
            <a:r>
              <a:rPr lang="en-US" dirty="0"/>
              <a:t>Phylogeographic linking to track movement of subclades.</a:t>
            </a:r>
          </a:p>
          <a:p>
            <a:r>
              <a:rPr lang="en-ZA" dirty="0"/>
              <a:t>Bayesian trees to show genetic clustering of low prevalent subclades by country</a:t>
            </a:r>
          </a:p>
          <a:p>
            <a:r>
              <a:rPr lang="en-US" dirty="0"/>
              <a:t>Time-scaled trees overlaid with metadata to understand introductions vs persistence.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5EFEB-E52A-E550-6226-F006A58D37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Writing</a:t>
            </a:r>
          </a:p>
          <a:p>
            <a:r>
              <a:rPr lang="en-US" dirty="0"/>
              <a:t>Protocol</a:t>
            </a:r>
          </a:p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42120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0D2E-C0BC-F2A1-562D-5A0CBC54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E1FD-B560-7CFB-1C01-0F666E0EE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Low-prevalence subclades (&lt;5%) were consistently detected across all six countries, highlighting persistent cryptic circulation of rare influenza A variants.</a:t>
            </a:r>
          </a:p>
          <a:p>
            <a:r>
              <a:rPr lang="en-US" dirty="0"/>
              <a:t>South Africa, Madagascar, and Mauritius had the highest number of low-prevalence detections, largely due to higher sequencing coverage.</a:t>
            </a:r>
          </a:p>
          <a:p>
            <a:r>
              <a:rPr lang="en-US" dirty="0"/>
              <a:t>Over 47% of low-prevalence subclades were detected during weeks with &lt;15 sequences, below the minimum threshold required to detect 5% prevalence with 95% confidence.</a:t>
            </a:r>
          </a:p>
          <a:p>
            <a:r>
              <a:rPr lang="en-US" dirty="0"/>
              <a:t>Country-specific subclade distributions showed both shared and distinct patterns, indicating heterogeneity in regional viral dynamics.</a:t>
            </a:r>
          </a:p>
          <a:p>
            <a:r>
              <a:rPr lang="en-US" dirty="0"/>
              <a:t>Weekly sequencing below 15 samples risks underrepresenting variant diversity, while &gt;15 improves detection power considerably.</a:t>
            </a:r>
          </a:p>
          <a:p>
            <a:r>
              <a:rPr lang="en-US" dirty="0"/>
              <a:t>These findings support the implementation of right-sized genomic surveillance, adapted to seasonality, diversity, and detection confidence goals.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8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DC846-1BF0-8FFE-B8F0-39555205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2301" b="69657"/>
          <a:stretch/>
        </p:blipFill>
        <p:spPr>
          <a:xfrm>
            <a:off x="423828" y="258083"/>
            <a:ext cx="10737418" cy="6055632"/>
          </a:xfrm>
        </p:spPr>
      </p:pic>
    </p:spTree>
    <p:extLst>
      <p:ext uri="{BB962C8B-B14F-4D97-AF65-F5344CB8AC3E}">
        <p14:creationId xmlns:p14="http://schemas.microsoft.com/office/powerpoint/2010/main" val="114329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8EEC-32AA-9A99-E291-A1E78DED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769"/>
            <a:ext cx="10515600" cy="4351338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2339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D70305-FAD0-F53A-E5E5-E5F7C4BF6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2015" b="16508"/>
          <a:stretch/>
        </p:blipFill>
        <p:spPr>
          <a:xfrm>
            <a:off x="162612" y="1877367"/>
            <a:ext cx="11977975" cy="24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9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3BC7BB-298D-356B-A1C2-96611919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0" y="379700"/>
            <a:ext cx="11324728" cy="59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5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24F687-89C9-FCF9-9E34-9AA71A6A2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450" y="1762735"/>
            <a:ext cx="10071100" cy="3581400"/>
          </a:xfrm>
        </p:spPr>
      </p:pic>
    </p:spTree>
    <p:extLst>
      <p:ext uri="{BB962C8B-B14F-4D97-AF65-F5344CB8AC3E}">
        <p14:creationId xmlns:p14="http://schemas.microsoft.com/office/powerpoint/2010/main" val="261244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89BD7-CB85-57BC-2EFE-C1050707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8681"/>
          <a:stretch/>
        </p:blipFill>
        <p:spPr>
          <a:xfrm>
            <a:off x="320182" y="472510"/>
            <a:ext cx="11090910" cy="5564733"/>
          </a:xfrm>
        </p:spPr>
      </p:pic>
    </p:spTree>
    <p:extLst>
      <p:ext uri="{BB962C8B-B14F-4D97-AF65-F5344CB8AC3E}">
        <p14:creationId xmlns:p14="http://schemas.microsoft.com/office/powerpoint/2010/main" val="247881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C6A7-BF45-16C5-5C42-C42ADB7AC86E}"/>
              </a:ext>
            </a:extLst>
          </p:cNvPr>
          <p:cNvSpPr txBox="1">
            <a:spLocks/>
          </p:cNvSpPr>
          <p:nvPr/>
        </p:nvSpPr>
        <p:spPr>
          <a:xfrm>
            <a:off x="0" y="343581"/>
            <a:ext cx="10972800" cy="745480"/>
          </a:xfrm>
          <a:prstGeom prst="rect">
            <a:avLst/>
          </a:prstGeom>
        </p:spPr>
        <p:txBody>
          <a:bodyPr/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72FE0F-1BA3-CF8F-38D2-B7CA74BF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Introduction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57206B-4B2B-194C-1864-03AFE296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Effective genomic surveillance of influenza viruses is essential for early detection of emerging variants and informing vaccine composition. </a:t>
            </a:r>
          </a:p>
          <a:p>
            <a:r>
              <a:rPr lang="en-US" dirty="0"/>
              <a:t>The concept of right-sizing provides a framework for determining the minimum number and distribution of samples required to reliably capture circulating viral diversity and detect low-prevalence variants with high confidence. </a:t>
            </a:r>
          </a:p>
          <a:p>
            <a:r>
              <a:rPr lang="en-US" dirty="0"/>
              <a:t>This study evaluates the current genomic sampling efforts in five African countries using publicly available sequence data to inform right-sized, resource-efficient surveillance approaches.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21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16F9174-281C-D064-CF6C-6BBF7277D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73" t="73253" r="2217" b="14699"/>
          <a:stretch/>
        </p:blipFill>
        <p:spPr>
          <a:xfrm>
            <a:off x="176266" y="1641514"/>
            <a:ext cx="11898223" cy="237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04B43D-F9FA-6238-7A4D-0B1D179C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86" y="492585"/>
            <a:ext cx="11357628" cy="5357372"/>
          </a:xfrm>
        </p:spPr>
      </p:pic>
    </p:spTree>
    <p:extLst>
      <p:ext uri="{BB962C8B-B14F-4D97-AF65-F5344CB8AC3E}">
        <p14:creationId xmlns:p14="http://schemas.microsoft.com/office/powerpoint/2010/main" val="280398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9ECD-F0A5-D160-062C-BFC4E360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C356D9F-BCF5-94D3-3BD5-80E0F915C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688035"/>
              </p:ext>
            </p:extLst>
          </p:nvPr>
        </p:nvGraphicFramePr>
        <p:xfrm>
          <a:off x="609600" y="1417640"/>
          <a:ext cx="10972800" cy="470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3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FB1FE4-31F0-1F50-BCCE-877DFB3A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Data Overview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008E5-10E4-5F6F-077A-F0C5F230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8" y="1533940"/>
            <a:ext cx="10972800" cy="4525963"/>
          </a:xfrm>
        </p:spPr>
        <p:txBody>
          <a:bodyPr>
            <a:normAutofit fontScale="92500" lnSpcReduction="10000"/>
          </a:bodyPr>
          <a:lstStyle/>
          <a:p>
            <a:r>
              <a:rPr lang="en-ZA" sz="3000" dirty="0"/>
              <a:t>Influenza virus genomic sequences and associated metadata were retrieved from the GISAID </a:t>
            </a:r>
            <a:r>
              <a:rPr lang="en-ZA" sz="3000" dirty="0" err="1"/>
              <a:t>EpiFlu</a:t>
            </a:r>
            <a:r>
              <a:rPr lang="en-ZA" sz="3000" dirty="0"/>
              <a:t>™ database for six African countries:</a:t>
            </a:r>
            <a:br>
              <a:rPr lang="en-ZA" sz="3000" dirty="0"/>
            </a:br>
            <a:br>
              <a:rPr lang="en-ZA" sz="3000" dirty="0"/>
            </a:br>
            <a:r>
              <a:rPr lang="en-ZA" sz="3000" dirty="0"/>
              <a:t>• South Africa (1,347)</a:t>
            </a:r>
            <a:br>
              <a:rPr lang="en-ZA" sz="3000" dirty="0"/>
            </a:br>
            <a:r>
              <a:rPr lang="en-ZA" sz="3000" dirty="0"/>
              <a:t>• Madagascar (355)</a:t>
            </a:r>
            <a:br>
              <a:rPr lang="en-ZA" sz="3000" dirty="0"/>
            </a:br>
            <a:r>
              <a:rPr lang="en-ZA" sz="3000" dirty="0"/>
              <a:t>• Zambia (302)</a:t>
            </a:r>
            <a:br>
              <a:rPr lang="en-ZA" sz="3000" dirty="0"/>
            </a:br>
            <a:r>
              <a:rPr lang="en-ZA" sz="3000" dirty="0"/>
              <a:t>• Kenya (281)</a:t>
            </a:r>
            <a:br>
              <a:rPr lang="en-ZA" sz="3000" dirty="0"/>
            </a:br>
            <a:r>
              <a:rPr lang="en-ZA" sz="3000" dirty="0"/>
              <a:t>• Ghana (329)</a:t>
            </a:r>
            <a:br>
              <a:rPr lang="en-ZA" sz="3000" dirty="0"/>
            </a:br>
            <a:r>
              <a:rPr lang="en-ZA" sz="3000" dirty="0"/>
              <a:t>• Mauritius (79)</a:t>
            </a:r>
          </a:p>
          <a:p>
            <a:r>
              <a:rPr lang="en-ZA" sz="2200" dirty="0"/>
              <a:t>Working on receiving samples from Namibia, South Sudan, Mauritius</a:t>
            </a:r>
            <a:br>
              <a:rPr lang="en-ZA" sz="2200" dirty="0"/>
            </a:br>
            <a:endParaRPr lang="en-ZA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8189F8-81ED-7A25-30FD-C2A1CB5600E9}"/>
              </a:ext>
            </a:extLst>
          </p:cNvPr>
          <p:cNvSpPr/>
          <p:nvPr/>
        </p:nvSpPr>
        <p:spPr>
          <a:xfrm>
            <a:off x="8290725" y="2637180"/>
            <a:ext cx="210312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400" b="1">
                <a:solidFill>
                  <a:schemeClr val="tx1"/>
                </a:solidFill>
              </a:rPr>
              <a:t>H1N1pdm09</a:t>
            </a:r>
          </a:p>
          <a:p>
            <a:r>
              <a:rPr sz="1400" b="1">
                <a:solidFill>
                  <a:schemeClr val="tx1"/>
                </a:solidFill>
              </a:rPr>
              <a:t>936 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2D780F-6A0A-2BBD-024E-3E4EF4F8498F}"/>
              </a:ext>
            </a:extLst>
          </p:cNvPr>
          <p:cNvSpPr/>
          <p:nvPr/>
        </p:nvSpPr>
        <p:spPr>
          <a:xfrm>
            <a:off x="8290725" y="3734460"/>
            <a:ext cx="210312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400" b="1">
                <a:solidFill>
                  <a:schemeClr val="tx1"/>
                </a:solidFill>
              </a:rPr>
              <a:t>H3N2</a:t>
            </a:r>
          </a:p>
          <a:p>
            <a:r>
              <a:rPr sz="1400" b="1">
                <a:solidFill>
                  <a:schemeClr val="tx1"/>
                </a:solidFill>
              </a:rPr>
              <a:t>1,152 sequences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CD2F96-371A-7AF6-B8DD-0312F6724664}"/>
              </a:ext>
            </a:extLst>
          </p:cNvPr>
          <p:cNvSpPr/>
          <p:nvPr/>
        </p:nvSpPr>
        <p:spPr>
          <a:xfrm>
            <a:off x="8290725" y="4831740"/>
            <a:ext cx="210312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sz="1400" b="1">
                <a:solidFill>
                  <a:schemeClr val="tx1"/>
                </a:solidFill>
              </a:rPr>
              <a:t>B/Victoria</a:t>
            </a:r>
          </a:p>
          <a:p>
            <a:r>
              <a:rPr sz="1400" b="1">
                <a:solidFill>
                  <a:schemeClr val="tx1"/>
                </a:solidFill>
              </a:rPr>
              <a:t>604 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70445-8D8A-5399-6023-9F3822C5C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206" b="50000"/>
          <a:stretch/>
        </p:blipFill>
        <p:spPr bwMode="auto">
          <a:xfrm>
            <a:off x="4694913" y="2682692"/>
            <a:ext cx="2910840" cy="2387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36FB32-4E9F-0FCC-28A3-651E80E7B195}"/>
              </a:ext>
            </a:extLst>
          </p:cNvPr>
          <p:cNvSpPr txBox="1"/>
          <p:nvPr/>
        </p:nvSpPr>
        <p:spPr>
          <a:xfrm>
            <a:off x="119268" y="5124775"/>
            <a:ext cx="6924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ZA" sz="1800" dirty="0"/>
            </a:br>
            <a:endParaRPr lang="en-ZA" sz="1800" dirty="0"/>
          </a:p>
          <a:p>
            <a:pPr marL="0" indent="0">
              <a:buNone/>
            </a:pPr>
            <a:r>
              <a:rPr lang="en-ZA" sz="1800" dirty="0"/>
              <a:t>Data were filtered to include seasonal influenza A and B viruses collected between 2023 and 2024:</a:t>
            </a:r>
          </a:p>
        </p:txBody>
      </p:sp>
    </p:spTree>
    <p:extLst>
      <p:ext uri="{BB962C8B-B14F-4D97-AF65-F5344CB8AC3E}">
        <p14:creationId xmlns:p14="http://schemas.microsoft.com/office/powerpoint/2010/main" val="246967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A3639C-A94D-74B3-EA0F-864EC3311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36576"/>
              </p:ext>
            </p:extLst>
          </p:nvPr>
        </p:nvGraphicFramePr>
        <p:xfrm>
          <a:off x="583096" y="1550504"/>
          <a:ext cx="10947969" cy="4936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4290DD8-6E50-5B12-CCAA-C09C01D8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3424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03A6-0592-615A-067F-BA2CB689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B8F5-67AD-9D39-CFBC-A976BA3F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08" y="1417639"/>
            <a:ext cx="11319292" cy="4750906"/>
          </a:xfrm>
        </p:spPr>
        <p:txBody>
          <a:bodyPr/>
          <a:lstStyle/>
          <a:p>
            <a:r>
              <a:rPr lang="en-US" u="sng" dirty="0"/>
              <a:t>Binomial probability model</a:t>
            </a:r>
          </a:p>
          <a:p>
            <a:pPr marL="0" indent="0">
              <a:buNone/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evaluate whether current sampling is sufficient to detect emerging variants at low prevalence, a binomial probability model was used. Where p is the assumed prevalence of the variant (5%) and n is the number of sequences generated per month or season </a:t>
            </a:r>
          </a:p>
          <a:p>
            <a:pPr marL="0" indent="0">
              <a:buNone/>
            </a:pPr>
            <a:r>
              <a:rPr lang="en-Z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If a subclade was circulating at 5% prevalence, would we be able to detect with our current sequencing efforts?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3298B-8629-6ED9-89DF-AAC91D2B7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8"/>
          <a:stretch/>
        </p:blipFill>
        <p:spPr>
          <a:xfrm>
            <a:off x="5176757" y="3240554"/>
            <a:ext cx="6752135" cy="3617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7EFB14-6D61-BEBE-1D1C-8358EEF8B9D0}"/>
              </a:ext>
            </a:extLst>
          </p:cNvPr>
          <p:cNvSpPr txBox="1"/>
          <p:nvPr/>
        </p:nvSpPr>
        <p:spPr>
          <a:xfrm>
            <a:off x="757719" y="3608157"/>
            <a:ext cx="42046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binomial probability model is a statistical model that calculates the probability of achieving a specific number of successes in a fixed number of independent trials, where each trial has only two possible outcomes (success or failure).</a:t>
            </a:r>
          </a:p>
        </p:txBody>
      </p:sp>
    </p:spTree>
    <p:extLst>
      <p:ext uri="{BB962C8B-B14F-4D97-AF65-F5344CB8AC3E}">
        <p14:creationId xmlns:p14="http://schemas.microsoft.com/office/powerpoint/2010/main" val="3869115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58BD-AA10-5E42-374C-0ADBE074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59" y="274639"/>
            <a:ext cx="10972800" cy="1143000"/>
          </a:xfrm>
        </p:spPr>
        <p:txBody>
          <a:bodyPr/>
          <a:lstStyle/>
          <a:p>
            <a:r>
              <a:rPr lang="en-US" dirty="0"/>
              <a:t>Subtype circulation in each country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73FE45-BBFF-6923-E67F-EC3F152AA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85"/>
          <a:stretch/>
        </p:blipFill>
        <p:spPr>
          <a:xfrm>
            <a:off x="284782" y="1417639"/>
            <a:ext cx="11622435" cy="4407808"/>
          </a:xfrm>
        </p:spPr>
      </p:pic>
    </p:spTree>
    <p:extLst>
      <p:ext uri="{BB962C8B-B14F-4D97-AF65-F5344CB8AC3E}">
        <p14:creationId xmlns:p14="http://schemas.microsoft.com/office/powerpoint/2010/main" val="417128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9B22-B194-AA28-F780-4E48C3EF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analysis-H1N1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7E880A8-A17A-C44F-6790-20B28EFC5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4" t="4080"/>
          <a:stretch/>
        </p:blipFill>
        <p:spPr>
          <a:xfrm>
            <a:off x="503582" y="1417639"/>
            <a:ext cx="11078818" cy="3816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AB73C-C82B-F71E-70DC-F992F7FA38F6}"/>
              </a:ext>
            </a:extLst>
          </p:cNvPr>
          <p:cNvSpPr txBox="1"/>
          <p:nvPr/>
        </p:nvSpPr>
        <p:spPr>
          <a:xfrm>
            <a:off x="238539" y="5602701"/>
            <a:ext cx="11078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 2023 and 2024, a total of 23 unique influenza A subclades (10 H1N1 and 13 H3N2) were detected across surveillance data from the five African countries.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0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5E7D-79F1-293E-90E8-F1184A0F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0987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Figure: Monthly binomial detection probability for circulating influenza by country (2023–2024).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70891-6F98-9249-D589-1537BFE99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/>
          <a:stretch/>
        </p:blipFill>
        <p:spPr>
          <a:xfrm>
            <a:off x="609600" y="2013987"/>
            <a:ext cx="11369426" cy="3808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A99F2-1182-068E-8267-5F43025DD542}"/>
              </a:ext>
            </a:extLst>
          </p:cNvPr>
          <p:cNvSpPr txBox="1"/>
          <p:nvPr/>
        </p:nvSpPr>
        <p:spPr>
          <a:xfrm>
            <a:off x="212974" y="5623561"/>
            <a:ext cx="114513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minimum sample size for reliable detection was 59 influenza sequences per month (~15 per week).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countries achieved &gt;50% detection probability during influenza season had intermittent periods of underpowered surveillance.</a:t>
            </a:r>
          </a:p>
        </p:txBody>
      </p:sp>
    </p:spTree>
    <p:extLst>
      <p:ext uri="{BB962C8B-B14F-4D97-AF65-F5344CB8AC3E}">
        <p14:creationId xmlns:p14="http://schemas.microsoft.com/office/powerpoint/2010/main" val="3033113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qfc5.hbZnJslbzDCr_2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878</Words>
  <Application>Microsoft Macintosh PowerPoint</Application>
  <PresentationFormat>Widescreen</PresentationFormat>
  <Paragraphs>79</Paragraphs>
  <Slides>21</Slides>
  <Notes>5</Notes>
  <HiddenSlides>9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1_Office Theme</vt:lpstr>
      <vt:lpstr>think-cell Slide</vt:lpstr>
      <vt:lpstr>PowerPoint Presentation</vt:lpstr>
      <vt:lpstr>Introduction</vt:lpstr>
      <vt:lpstr>Objectives</vt:lpstr>
      <vt:lpstr>Data Overview</vt:lpstr>
      <vt:lpstr>Methodology</vt:lpstr>
      <vt:lpstr>Methodology</vt:lpstr>
      <vt:lpstr>Subtype circulation in each country</vt:lpstr>
      <vt:lpstr>Phylogenetic analysis-H1N1</vt:lpstr>
      <vt:lpstr>Figure: Monthly binomial detection probability for circulating influenza by country (2023–2024). </vt:lpstr>
      <vt:lpstr>Figure: Time series of subclades detected over the two years in all five countries.</vt:lpstr>
      <vt:lpstr>Figure: Monthly binomial detection probability for circulating Subtypes by country (2023–2024). </vt:lpstr>
      <vt:lpstr>Work going forward (From your comments)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Dikeledi Kekana</dc:creator>
  <cp:lastModifiedBy>Dikeledi Kekana</cp:lastModifiedBy>
  <cp:revision>5</cp:revision>
  <dcterms:created xsi:type="dcterms:W3CDTF">2025-07-28T11:10:49Z</dcterms:created>
  <dcterms:modified xsi:type="dcterms:W3CDTF">2025-09-19T07:09:41Z</dcterms:modified>
</cp:coreProperties>
</file>